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4" r:id="rId2"/>
  </p:sldMasterIdLst>
  <p:notesMasterIdLst>
    <p:notesMasterId r:id="rId11"/>
  </p:notesMasterIdLst>
  <p:handoutMasterIdLst>
    <p:handoutMasterId r:id="rId12"/>
  </p:handoutMasterIdLst>
  <p:sldIdLst>
    <p:sldId id="258" r:id="rId3"/>
    <p:sldId id="259" r:id="rId4"/>
    <p:sldId id="260" r:id="rId5"/>
    <p:sldId id="264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2D91"/>
    <a:srgbClr val="FF3300"/>
    <a:srgbClr val="A7C9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6429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318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4808D5-C9C4-41DF-9CDC-56FD579D8BDE}" type="datetimeFigureOut">
              <a:rPr lang="nl-NL" smtClean="0"/>
              <a:pPr/>
              <a:t>17-5-2016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902014-DA3A-4855-A6D4-BC433F708D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6832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FF65E-D5ED-46B1-8102-E3560CB61822}" type="datetimeFigureOut">
              <a:rPr lang="nl-NL" smtClean="0"/>
              <a:pPr/>
              <a:t>17-5-2016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ABDC8-24D6-40FC-B2C7-6675D2788B2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3147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ABDC8-24D6-40FC-B2C7-6675D2788B2B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0967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B51B-6D8C-454B-83E1-77144F2A6788}" type="datetimeFigureOut">
              <a:rPr lang="nl-NL" smtClean="0"/>
              <a:pPr/>
              <a:t>17-5-2016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B51B-6D8C-454B-83E1-77144F2A6788}" type="datetimeFigureOut">
              <a:rPr lang="nl-NL" smtClean="0"/>
              <a:pPr/>
              <a:t>17-5-2016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B51B-6D8C-454B-83E1-77144F2A6788}" type="datetimeFigureOut">
              <a:rPr lang="nl-NL" smtClean="0"/>
              <a:pPr/>
              <a:t>17-5-2016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B51B-6D8C-454B-83E1-77144F2A6788}" type="datetimeFigureOut">
              <a:rPr lang="nl-NL" smtClean="0"/>
              <a:pPr/>
              <a:t>17-5-2016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251520" y="1484784"/>
            <a:ext cx="8640960" cy="50006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0" b="1">
                <a:solidFill>
                  <a:srgbClr val="662D9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Typ hier de titel van deze dia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251520" y="2348880"/>
            <a:ext cx="8678198" cy="3866202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2400" baseline="0">
                <a:latin typeface="Arial" pitchFamily="34" charset="0"/>
                <a:cs typeface="Arial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Tekst 1</a:t>
            </a:r>
          </a:p>
          <a:p>
            <a:pPr lvl="0"/>
            <a:r>
              <a:rPr lang="nl-NL" dirty="0" smtClean="0"/>
              <a:t>Tekst 2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8429652" y="71414"/>
            <a:ext cx="571472" cy="285728"/>
          </a:xfrm>
          <a:prstGeom prst="rect">
            <a:avLst/>
          </a:prstGeom>
        </p:spPr>
        <p:txBody>
          <a:bodyPr/>
          <a:lstStyle>
            <a:lvl1pPr algn="r">
              <a:defRPr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00602C4-10E8-4F9A-AF49-1F8E7F110EF9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B51B-6D8C-454B-83E1-77144F2A6788}" type="datetimeFigureOut">
              <a:rPr lang="nl-NL" smtClean="0"/>
              <a:pPr/>
              <a:t>17-5-2016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B51B-6D8C-454B-83E1-77144F2A6788}" type="datetimeFigureOut">
              <a:rPr lang="nl-NL" smtClean="0"/>
              <a:pPr/>
              <a:t>17-5-2016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B51B-6D8C-454B-83E1-77144F2A6788}" type="datetimeFigureOut">
              <a:rPr lang="nl-NL" smtClean="0"/>
              <a:pPr/>
              <a:t>17-5-2016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B51B-6D8C-454B-83E1-77144F2A6788}" type="datetimeFigureOut">
              <a:rPr lang="nl-NL" smtClean="0"/>
              <a:pPr/>
              <a:t>17-5-2016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B51B-6D8C-454B-83E1-77144F2A6788}" type="datetimeFigureOut">
              <a:rPr lang="nl-NL" smtClean="0"/>
              <a:pPr/>
              <a:t>17-5-2016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B51B-6D8C-454B-83E1-77144F2A6788}" type="datetimeFigureOut">
              <a:rPr lang="nl-NL" smtClean="0"/>
              <a:pPr/>
              <a:t>17-5-2016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B51B-6D8C-454B-83E1-77144F2A6788}" type="datetimeFigureOut">
              <a:rPr lang="nl-NL" smtClean="0"/>
              <a:pPr/>
              <a:t>17-5-2016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Afbeelding 14"/>
          <p:cNvPicPr/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597352"/>
            <a:ext cx="9144000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Afbeelding 11" descr="M-transparant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596336" y="58914"/>
            <a:ext cx="1224136" cy="981202"/>
          </a:xfrm>
          <a:prstGeom prst="rect">
            <a:avLst/>
          </a:prstGeom>
        </p:spPr>
      </p:pic>
      <p:pic>
        <p:nvPicPr>
          <p:cNvPr id="13" name="Afbeelding 12" descr="MON-Logo-fc-Photo KLEIN kop.JPG"/>
          <p:cNvPicPr>
            <a:picLocks noChangeAspect="1"/>
          </p:cNvPicPr>
          <p:nvPr userDrawn="1"/>
        </p:nvPicPr>
        <p:blipFill>
          <a:blip r:embed="rId6" cstate="print"/>
          <a:srcRect l="2599"/>
          <a:stretch>
            <a:fillRect/>
          </a:stretch>
        </p:blipFill>
        <p:spPr>
          <a:xfrm>
            <a:off x="7596336" y="1052736"/>
            <a:ext cx="1301810" cy="185279"/>
          </a:xfrm>
          <a:prstGeom prst="rect">
            <a:avLst/>
          </a:prstGeom>
        </p:spPr>
      </p:pic>
      <p:sp>
        <p:nvSpPr>
          <p:cNvPr id="14" name="Tekstvak 13"/>
          <p:cNvSpPr txBox="1"/>
          <p:nvPr userDrawn="1"/>
        </p:nvSpPr>
        <p:spPr>
          <a:xfrm>
            <a:off x="6876256" y="1196752"/>
            <a:ext cx="20882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ero" pitchFamily="2" charset="0"/>
                <a:cs typeface="Arial" pitchFamily="34" charset="0"/>
              </a:rPr>
              <a:t>havo </a:t>
            </a:r>
            <a:r>
              <a:rPr lang="nl-NL" sz="1000" b="0" dirty="0" smtClean="0">
                <a:solidFill>
                  <a:schemeClr val="accent6">
                    <a:lumMod val="75000"/>
                  </a:schemeClr>
                </a:solidFill>
                <a:latin typeface="Aero" pitchFamily="2" charset="0"/>
                <a:cs typeface="Arial" pitchFamily="34" charset="0"/>
              </a:rPr>
              <a:t>–</a:t>
            </a:r>
            <a:r>
              <a:rPr lang="nl-NL" sz="10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ero" pitchFamily="2" charset="0"/>
                <a:cs typeface="Arial" pitchFamily="34" charset="0"/>
              </a:rPr>
              <a:t> </a:t>
            </a:r>
            <a:r>
              <a:rPr lang="nl-NL" sz="1000" b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ero" pitchFamily="2" charset="0"/>
                <a:cs typeface="Arial" pitchFamily="34" charset="0"/>
              </a:rPr>
              <a:t>vmbo-t</a:t>
            </a:r>
            <a:r>
              <a:rPr lang="nl-NL" sz="10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ero" pitchFamily="2" charset="0"/>
                <a:cs typeface="Arial" pitchFamily="34" charset="0"/>
              </a:rPr>
              <a:t>/havo</a:t>
            </a:r>
            <a:endParaRPr lang="nl-NL" sz="1000" b="0" dirty="0">
              <a:solidFill>
                <a:schemeClr val="tx1">
                  <a:lumMod val="50000"/>
                  <a:lumOff val="50000"/>
                </a:schemeClr>
              </a:solidFill>
              <a:latin typeface="Aero" pitchFamily="2" charset="0"/>
              <a:cs typeface="Arial" pitchFamily="34" charset="0"/>
            </a:endParaRPr>
          </a:p>
        </p:txBody>
      </p:sp>
      <p:sp>
        <p:nvSpPr>
          <p:cNvPr id="18" name="Rechthoekige driehoek 17"/>
          <p:cNvSpPr/>
          <p:nvPr userDrawn="1"/>
        </p:nvSpPr>
        <p:spPr>
          <a:xfrm>
            <a:off x="1643042" y="0"/>
            <a:ext cx="540000" cy="54000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7" name="Afbeelding 16"/>
          <p:cNvPicPr/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12776"/>
            <a:ext cx="9144000" cy="72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0B51B-6D8C-454B-83E1-77144F2A6788}" type="datetimeFigureOut">
              <a:rPr lang="nl-NL" smtClean="0"/>
              <a:pPr/>
              <a:t>17-5-2016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5CF24-6EB9-465C-BC14-7FF488E368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>
          <a:xfrm>
            <a:off x="323528" y="2708920"/>
            <a:ext cx="8640960" cy="1728192"/>
          </a:xfrm>
        </p:spPr>
        <p:txBody>
          <a:bodyPr/>
          <a:lstStyle/>
          <a:p>
            <a:pPr algn="ctr"/>
            <a:r>
              <a:rPr lang="nl-NL" sz="5000" dirty="0" smtClean="0"/>
              <a:t>Profielwerkstuk college 1</a:t>
            </a:r>
          </a:p>
          <a:p>
            <a:pPr algn="ctr"/>
            <a:r>
              <a:rPr lang="nl-NL" sz="5000" dirty="0" smtClean="0"/>
              <a:t>Hoofd- en deelvragen</a:t>
            </a:r>
            <a:endParaRPr lang="nl-NL" sz="5000" dirty="0"/>
          </a:p>
        </p:txBody>
      </p:sp>
      <p:pic>
        <p:nvPicPr>
          <p:cNvPr id="12" name="Tijdelijke aanduiding voor inhoud 4" descr="logo Hooghuis.pn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3275856" cy="1134942"/>
          </a:xfrm>
        </p:spPr>
      </p:pic>
      <p:sp>
        <p:nvSpPr>
          <p:cNvPr id="2" name="Tekstvak 1"/>
          <p:cNvSpPr txBox="1"/>
          <p:nvPr/>
        </p:nvSpPr>
        <p:spPr>
          <a:xfrm>
            <a:off x="3090416" y="594928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dirty="0" smtClean="0">
                <a:latin typeface="Arial" panose="020B0604020202020204" pitchFamily="34" charset="0"/>
                <a:cs typeface="Arial" panose="020B0604020202020204" pitchFamily="34" charset="0"/>
              </a:rPr>
              <a:t>2015 - 2017</a:t>
            </a:r>
            <a:endParaRPr lang="nl-B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7995312" y="1235845"/>
            <a:ext cx="100811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Introductie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Specificeren van het onderwerp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Het belang van een geschikte hoofdvraag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Benodigde deelvragen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02C4-10E8-4F9A-AF49-1F8E7F110EF9}" type="slidenum">
              <a:rPr lang="nl-NL" smtClean="0"/>
              <a:pPr/>
              <a:t>2</a:t>
            </a:fld>
            <a:endParaRPr lang="nl-NL" dirty="0"/>
          </a:p>
        </p:txBody>
      </p:sp>
      <p:pic>
        <p:nvPicPr>
          <p:cNvPr id="5" name="Tijdelijke aanduiding voor inhoud 4" descr="logo Hooghu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16632"/>
            <a:ext cx="3275856" cy="113494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931460"/>
            <a:ext cx="4219874" cy="2017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70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Het onderwerp kiezen</a:t>
            </a:r>
            <a:endParaRPr lang="nl-NL" dirty="0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4437112"/>
            <a:ext cx="1333500" cy="1333500"/>
          </a:xfrm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02C4-10E8-4F9A-AF49-1F8E7F110EF9}" type="slidenum">
              <a:rPr lang="nl-NL" smtClean="0"/>
              <a:pPr/>
              <a:t>3</a:t>
            </a:fld>
            <a:endParaRPr lang="nl-NL" dirty="0"/>
          </a:p>
        </p:txBody>
      </p:sp>
      <p:pic>
        <p:nvPicPr>
          <p:cNvPr id="5" name="Tijdelijke aanduiding voor inhoud 4" descr="logo Hooghui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3275856" cy="113494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8272" y="2015466"/>
            <a:ext cx="2281436" cy="1593203"/>
          </a:xfrm>
          <a:prstGeom prst="rect">
            <a:avLst/>
          </a:prstGeom>
        </p:spPr>
      </p:pic>
      <p:sp>
        <p:nvSpPr>
          <p:cNvPr id="9" name="Tijdelijke aanduiding voor inhoud 2"/>
          <p:cNvSpPr txBox="1">
            <a:spLocks/>
          </p:cNvSpPr>
          <p:nvPr/>
        </p:nvSpPr>
        <p:spPr>
          <a:xfrm>
            <a:off x="251520" y="2348880"/>
            <a:ext cx="8678198" cy="386620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0"/>
              </a:spcBef>
              <a:buFont typeface="Arial" pitchFamily="34" charset="0"/>
              <a:buChar char="•"/>
              <a:defRPr sz="24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dirty="0" smtClean="0"/>
              <a:t>‘Ik wil iets doen over….’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‘Ik vind ….. een interessant vak’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‘Over…. wil ik wel meer te weten komen’</a:t>
            </a:r>
          </a:p>
          <a:p>
            <a:pPr marL="0" indent="0">
              <a:buFont typeface="Arial" pitchFamily="34" charset="0"/>
              <a:buNone/>
            </a:pPr>
            <a:endParaRPr lang="nl-NL" dirty="0"/>
          </a:p>
          <a:p>
            <a:pPr marL="0" indent="0">
              <a:buFont typeface="Arial" pitchFamily="34" charset="0"/>
              <a:buNone/>
            </a:pPr>
            <a:r>
              <a:rPr lang="nl-NL" dirty="0" smtClean="0"/>
              <a:t>‘En dan wil ik graag kijken naar …. en ….</a:t>
            </a:r>
          </a:p>
          <a:p>
            <a:pPr marL="0" indent="0">
              <a:buFont typeface="Arial" pitchFamily="34" charset="0"/>
              <a:buNone/>
            </a:pPr>
            <a:r>
              <a:rPr lang="nl-NL" dirty="0" smtClean="0"/>
              <a:t>        en … en …’ </a:t>
            </a:r>
          </a:p>
          <a:p>
            <a:pPr marL="0" indent="0">
              <a:buFont typeface="Arial" pitchFamily="34" charset="0"/>
              <a:buNone/>
            </a:pPr>
            <a:endParaRPr lang="nl-NL" dirty="0"/>
          </a:p>
          <a:p>
            <a:pPr marL="0" indent="0">
              <a:buFont typeface="Arial" pitchFamily="34" charset="0"/>
              <a:buNone/>
            </a:pPr>
            <a:r>
              <a:rPr lang="nl-NL" dirty="0" smtClean="0"/>
              <a:t>EN DAN?</a:t>
            </a:r>
          </a:p>
          <a:p>
            <a:pPr marL="0" indent="0">
              <a:buFont typeface="Arial" pitchFamily="34" charset="0"/>
              <a:buNone/>
            </a:pPr>
            <a:endParaRPr lang="nl-NL" dirty="0" smtClean="0"/>
          </a:p>
          <a:p>
            <a:pPr marL="0" indent="0">
              <a:buFont typeface="Arial" pitchFamily="34" charset="0"/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3889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Het onderwerp afbakenen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Oriënteren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Noteren / aanpassen / verfijnen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Internet / mediatheek / bibliotheek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Sneeuwbalmethode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02C4-10E8-4F9A-AF49-1F8E7F110EF9}" type="slidenum">
              <a:rPr lang="nl-NL" smtClean="0"/>
              <a:pPr/>
              <a:t>4</a:t>
            </a:fld>
            <a:endParaRPr lang="nl-NL" dirty="0"/>
          </a:p>
        </p:txBody>
      </p:sp>
      <p:pic>
        <p:nvPicPr>
          <p:cNvPr id="5" name="Tijdelijke aanduiding voor inhoud 4" descr="logo Hooghu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16632"/>
            <a:ext cx="3275856" cy="113494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959849"/>
            <a:ext cx="2309176" cy="201449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0" t="8576" r="4640" b="5124"/>
          <a:stretch/>
        </p:blipFill>
        <p:spPr>
          <a:xfrm>
            <a:off x="5448220" y="1729057"/>
            <a:ext cx="2592288" cy="180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78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Het onderwerp afbakenen tot een hoofdvraag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4"/>
          </p:nvPr>
        </p:nvSpPr>
        <p:spPr>
          <a:xfrm>
            <a:off x="205254" y="2015339"/>
            <a:ext cx="8678198" cy="3866202"/>
          </a:xfrm>
        </p:spPr>
        <p:txBody>
          <a:bodyPr/>
          <a:lstStyle/>
          <a:p>
            <a:pPr marL="0" indent="0">
              <a:buNone/>
            </a:pPr>
            <a:r>
              <a:rPr lang="nl-NL" b="1" dirty="0"/>
              <a:t>5</a:t>
            </a:r>
            <a:r>
              <a:rPr lang="nl-NL" b="1" dirty="0" smtClean="0"/>
              <a:t> eisen </a:t>
            </a:r>
            <a:r>
              <a:rPr lang="nl-NL" dirty="0" smtClean="0"/>
              <a:t>bij een juiste hoofdvraag: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Niet te globaal</a:t>
            </a:r>
          </a:p>
          <a:p>
            <a:pPr>
              <a:buFontTx/>
              <a:buChar char="-"/>
            </a:pPr>
            <a:r>
              <a:rPr lang="nl-NL" dirty="0" smtClean="0"/>
              <a:t>Duidelijk afgebakend</a:t>
            </a:r>
          </a:p>
          <a:p>
            <a:pPr>
              <a:buFontTx/>
              <a:buChar char="-"/>
            </a:pPr>
            <a:r>
              <a:rPr lang="nl-NL" dirty="0" smtClean="0"/>
              <a:t>Eenduidig</a:t>
            </a:r>
          </a:p>
          <a:p>
            <a:pPr>
              <a:buFontTx/>
              <a:buChar char="-"/>
            </a:pPr>
            <a:r>
              <a:rPr lang="nl-NL" dirty="0" smtClean="0"/>
              <a:t>Haalbaar</a:t>
            </a:r>
          </a:p>
          <a:p>
            <a:pPr>
              <a:buFontTx/>
              <a:buChar char="-"/>
            </a:pPr>
            <a:r>
              <a:rPr lang="nl-NL" dirty="0" smtClean="0"/>
              <a:t>Open vraag</a:t>
            </a:r>
          </a:p>
          <a:p>
            <a:pPr>
              <a:buFontTx/>
              <a:buChar char="-"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02C4-10E8-4F9A-AF49-1F8E7F110EF9}" type="slidenum">
              <a:rPr lang="nl-NL" smtClean="0"/>
              <a:pPr/>
              <a:t>5</a:t>
            </a:fld>
            <a:endParaRPr lang="nl-NL" dirty="0"/>
          </a:p>
        </p:txBody>
      </p:sp>
      <p:pic>
        <p:nvPicPr>
          <p:cNvPr id="5" name="Tijdelijke aanduiding voor inhoud 4" descr="logo Hooghu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16632"/>
            <a:ext cx="3275856" cy="113494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02" b="15201"/>
          <a:stretch/>
        </p:blipFill>
        <p:spPr>
          <a:xfrm>
            <a:off x="467544" y="4681716"/>
            <a:ext cx="7496908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80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Oefening hoofdvraag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Kies de beste hoofdvraag van de volgende vragen. Probeer ook uit te leggen waarom dit de beste is.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02C4-10E8-4F9A-AF49-1F8E7F110EF9}" type="slidenum">
              <a:rPr lang="nl-NL" smtClean="0"/>
              <a:pPr/>
              <a:t>6</a:t>
            </a:fld>
            <a:endParaRPr lang="nl-NL" dirty="0"/>
          </a:p>
        </p:txBody>
      </p:sp>
      <p:pic>
        <p:nvPicPr>
          <p:cNvPr id="5" name="Tijdelijke aanduiding voor inhoud 4" descr="logo Hooghu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16632"/>
            <a:ext cx="3275856" cy="1134942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251520" y="3797196"/>
            <a:ext cx="8821611" cy="2239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Hoe is de kerk ontstaan?</a:t>
            </a:r>
          </a:p>
          <a:p>
            <a:pPr>
              <a:lnSpc>
                <a:spcPct val="150000"/>
              </a:lnSpc>
            </a:pP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Is het slim om een huis te kopen?</a:t>
            </a:r>
          </a:p>
          <a:p>
            <a:pPr>
              <a:lnSpc>
                <a:spcPct val="150000"/>
              </a:lnSpc>
            </a:pP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Wat is de invloed van HALT-straffen op bestrafte jongeren?</a:t>
            </a:r>
          </a:p>
          <a:p>
            <a:pPr>
              <a:lnSpc>
                <a:spcPct val="150000"/>
              </a:lnSpc>
            </a:pP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Hoe worden medicijnen gemaakt?</a:t>
            </a:r>
            <a:endParaRPr lang="nl-NL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271153" y="3820834"/>
            <a:ext cx="9217024" cy="2239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Wat zijn de effecten van een gevangenisstraf?</a:t>
            </a:r>
          </a:p>
          <a:p>
            <a:pPr>
              <a:lnSpc>
                <a:spcPct val="150000"/>
              </a:lnSpc>
            </a:pP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Hoe word je een tv-ster?</a:t>
            </a:r>
          </a:p>
          <a:p>
            <a:pPr>
              <a:lnSpc>
                <a:spcPct val="150000"/>
              </a:lnSpc>
            </a:pP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Hoe kun je gezond eten?</a:t>
            </a:r>
          </a:p>
          <a:p>
            <a:pPr>
              <a:lnSpc>
                <a:spcPct val="150000"/>
              </a:lnSpc>
            </a:pP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Welke invloed heeft fitness op het lichaamsgewicht?</a:t>
            </a:r>
            <a:endParaRPr lang="nl-NL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91731" y="3769700"/>
            <a:ext cx="9073008" cy="2239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Hoe privacygevoelig is Facebook?</a:t>
            </a:r>
          </a:p>
          <a:p>
            <a:pPr>
              <a:lnSpc>
                <a:spcPct val="150000"/>
              </a:lnSpc>
            </a:pP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Welke invloed heeft Facebook op middelbare scholieren?</a:t>
            </a:r>
          </a:p>
          <a:p>
            <a:pPr>
              <a:lnSpc>
                <a:spcPct val="150000"/>
              </a:lnSpc>
            </a:pP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Hoe heeft het Nederlandse klimaat zich ontwikkeld?</a:t>
            </a:r>
          </a:p>
          <a:p>
            <a:pPr>
              <a:lnSpc>
                <a:spcPct val="150000"/>
              </a:lnSpc>
            </a:pP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Welke invloed hebben internetreclames op mensen?</a:t>
            </a:r>
          </a:p>
        </p:txBody>
      </p:sp>
    </p:spTree>
    <p:extLst>
      <p:ext uri="{BB962C8B-B14F-4D97-AF65-F5344CB8AC3E}">
        <p14:creationId xmlns:p14="http://schemas.microsoft.com/office/powerpoint/2010/main" val="310184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Deelvragen opstellen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4"/>
          </p:nvPr>
        </p:nvSpPr>
        <p:spPr>
          <a:xfrm>
            <a:off x="232901" y="2060848"/>
            <a:ext cx="8678198" cy="4104456"/>
          </a:xfrm>
        </p:spPr>
        <p:txBody>
          <a:bodyPr/>
          <a:lstStyle/>
          <a:p>
            <a:pPr marL="0" indent="0">
              <a:buNone/>
            </a:pPr>
            <a:r>
              <a:rPr lang="nl-NL" b="1" dirty="0"/>
              <a:t>5 eisen </a:t>
            </a:r>
            <a:r>
              <a:rPr lang="nl-NL" dirty="0"/>
              <a:t>bij een </a:t>
            </a:r>
            <a:r>
              <a:rPr lang="nl-NL" dirty="0" smtClean="0"/>
              <a:t>geschikte deelvragen: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Ondersteunend bij de hoofdvraag</a:t>
            </a:r>
          </a:p>
          <a:p>
            <a:pPr>
              <a:buFontTx/>
              <a:buChar char="-"/>
            </a:pPr>
            <a:r>
              <a:rPr lang="nl-NL" dirty="0" smtClean="0"/>
              <a:t>Logische volgorde</a:t>
            </a:r>
          </a:p>
          <a:p>
            <a:pPr>
              <a:buFontTx/>
              <a:buChar char="-"/>
            </a:pPr>
            <a:r>
              <a:rPr lang="nl-NL" dirty="0" smtClean="0"/>
              <a:t>Geen overdaad aan deelvragen</a:t>
            </a:r>
          </a:p>
          <a:p>
            <a:pPr>
              <a:buFontTx/>
              <a:buChar char="-"/>
            </a:pPr>
            <a:r>
              <a:rPr lang="nl-NL" dirty="0" smtClean="0"/>
              <a:t>Dezelfde eisen als de hoofdvraag</a:t>
            </a:r>
          </a:p>
          <a:p>
            <a:pPr lvl="2">
              <a:buFontTx/>
              <a:buChar char="-"/>
            </a:pPr>
            <a:r>
              <a:rPr lang="nl-NL" dirty="0"/>
              <a:t>Niet te globaal</a:t>
            </a:r>
          </a:p>
          <a:p>
            <a:pPr lvl="2">
              <a:buFontTx/>
              <a:buChar char="-"/>
            </a:pPr>
            <a:r>
              <a:rPr lang="nl-NL" dirty="0"/>
              <a:t>Duidelijk afgebakend</a:t>
            </a:r>
          </a:p>
          <a:p>
            <a:pPr lvl="2">
              <a:buFontTx/>
              <a:buChar char="-"/>
            </a:pPr>
            <a:r>
              <a:rPr lang="nl-NL" dirty="0"/>
              <a:t>Eenduidig</a:t>
            </a:r>
          </a:p>
          <a:p>
            <a:pPr lvl="2">
              <a:buFontTx/>
              <a:buChar char="-"/>
            </a:pPr>
            <a:r>
              <a:rPr lang="nl-NL" dirty="0"/>
              <a:t>Haalbaar</a:t>
            </a:r>
          </a:p>
          <a:p>
            <a:pPr lvl="2">
              <a:buFontTx/>
              <a:buChar char="-"/>
            </a:pPr>
            <a:r>
              <a:rPr lang="nl-NL" dirty="0"/>
              <a:t>Open </a:t>
            </a:r>
            <a:r>
              <a:rPr lang="nl-NL" dirty="0" smtClean="0"/>
              <a:t>vraag</a:t>
            </a:r>
            <a:endParaRPr lang="nl-NL" dirty="0"/>
          </a:p>
          <a:p>
            <a:pPr lvl="2">
              <a:buFontTx/>
              <a:buChar char="-"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02C4-10E8-4F9A-AF49-1F8E7F110EF9}" type="slidenum">
              <a:rPr lang="nl-NL" smtClean="0"/>
              <a:pPr/>
              <a:t>7</a:t>
            </a:fld>
            <a:endParaRPr lang="nl-NL" dirty="0"/>
          </a:p>
        </p:txBody>
      </p:sp>
      <p:pic>
        <p:nvPicPr>
          <p:cNvPr id="5" name="Tijdelijke aanduiding voor inhoud 4" descr="logo Hooghu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16632"/>
            <a:ext cx="3275856" cy="113494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420888"/>
            <a:ext cx="3013309" cy="3013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90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3"/>
          </p:nvPr>
        </p:nvSpPr>
        <p:spPr>
          <a:xfrm>
            <a:off x="10521" y="1556792"/>
            <a:ext cx="8640960" cy="500066"/>
          </a:xfrm>
        </p:spPr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02C4-10E8-4F9A-AF49-1F8E7F110EF9}" type="slidenum">
              <a:rPr lang="nl-NL" smtClean="0"/>
              <a:pPr/>
              <a:t>8</a:t>
            </a:fld>
            <a:endParaRPr lang="nl-NL" dirty="0"/>
          </a:p>
        </p:txBody>
      </p:sp>
      <p:pic>
        <p:nvPicPr>
          <p:cNvPr id="5" name="Tijdelijke aanduiding voor inhoud 4" descr="logo Hooghu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16632"/>
            <a:ext cx="3275856" cy="113494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09" y="4437112"/>
            <a:ext cx="9040487" cy="2295845"/>
          </a:xfrm>
          <a:prstGeom prst="rect">
            <a:avLst/>
          </a:prstGeom>
        </p:spPr>
      </p:pic>
      <p:sp>
        <p:nvSpPr>
          <p:cNvPr id="7" name="Tijdelijke aanduiding voor inhoud 6"/>
          <p:cNvSpPr>
            <a:spLocks noGrp="1"/>
          </p:cNvSpPr>
          <p:nvPr>
            <p:ph sz="quarter" idx="4"/>
          </p:nvPr>
        </p:nvSpPr>
        <p:spPr>
          <a:xfrm>
            <a:off x="148841" y="2213526"/>
            <a:ext cx="8678198" cy="3866202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nl-NL" dirty="0" smtClean="0"/>
              <a:t>Vorm een duo. Dit mag klasoverstijgend</a:t>
            </a:r>
          </a:p>
          <a:p>
            <a:pPr marL="457200" indent="-457200">
              <a:buAutoNum type="arabicPeriod"/>
            </a:pPr>
            <a:r>
              <a:rPr lang="nl-NL" dirty="0" smtClean="0"/>
              <a:t>Kies twee vakken die jullie voorkeur hebben. Je kunt alleen kiezen uit de vakken uit onderstaand schema ALS jullie allebei het vak in jullie pakket hebben!</a:t>
            </a:r>
          </a:p>
          <a:p>
            <a:pPr marL="457200" indent="-457200">
              <a:buAutoNum type="arabicPeriod"/>
            </a:pPr>
            <a:r>
              <a:rPr lang="nl-NL" dirty="0" smtClean="0"/>
              <a:t>Teken in voor je eerste en tweede </a:t>
            </a:r>
            <a:r>
              <a:rPr lang="nl-NL" dirty="0" err="1" smtClean="0"/>
              <a:t>vakkeuze</a:t>
            </a:r>
            <a:r>
              <a:rPr lang="nl-NL" dirty="0" smtClean="0"/>
              <a:t> via…..</a:t>
            </a:r>
          </a:p>
          <a:p>
            <a:pPr marL="0" indent="0">
              <a:buNone/>
            </a:pPr>
            <a:r>
              <a:rPr lang="nl-NL" dirty="0" smtClean="0"/>
              <a:t>      Geef ook een motivatie voor deze keuzes</a:t>
            </a:r>
          </a:p>
          <a:p>
            <a:pPr marL="0" indent="0">
              <a:buNone/>
            </a:pPr>
            <a:r>
              <a:rPr lang="nl-NL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9282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</TotalTime>
  <Words>273</Words>
  <Application>Microsoft Office PowerPoint</Application>
  <PresentationFormat>Diavoorstelling (4:3)</PresentationFormat>
  <Paragraphs>72</Paragraphs>
  <Slides>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Aero</vt:lpstr>
      <vt:lpstr>Arial</vt:lpstr>
      <vt:lpstr>Calibri</vt:lpstr>
      <vt:lpstr>Office-thema</vt:lpstr>
      <vt:lpstr>Aangepast 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ac1</dc:creator>
  <cp:lastModifiedBy>Marloes Musters</cp:lastModifiedBy>
  <cp:revision>195</cp:revision>
  <dcterms:created xsi:type="dcterms:W3CDTF">2013-11-13T15:36:33Z</dcterms:created>
  <dcterms:modified xsi:type="dcterms:W3CDTF">2016-05-17T19:42:55Z</dcterms:modified>
</cp:coreProperties>
</file>